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60" r:id="rId2"/>
    <p:sldId id="338" r:id="rId3"/>
    <p:sldId id="339" r:id="rId4"/>
    <p:sldId id="340" r:id="rId5"/>
    <p:sldId id="341" r:id="rId6"/>
    <p:sldId id="342" r:id="rId7"/>
    <p:sldId id="343" r:id="rId8"/>
    <p:sldId id="344" r:id="rId9"/>
    <p:sldId id="345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5" r:id="rId52"/>
    <p:sldId id="390" r:id="rId53"/>
    <p:sldId id="391" r:id="rId54"/>
    <p:sldId id="392" r:id="rId55"/>
    <p:sldId id="393" r:id="rId56"/>
    <p:sldId id="394" r:id="rId57"/>
    <p:sldId id="396" r:id="rId58"/>
    <p:sldId id="397" r:id="rId59"/>
    <p:sldId id="398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8" r:id="rId80"/>
    <p:sldId id="419" r:id="rId81"/>
    <p:sldId id="420" r:id="rId82"/>
    <p:sldId id="459" r:id="rId83"/>
    <p:sldId id="421" r:id="rId84"/>
    <p:sldId id="422" r:id="rId85"/>
    <p:sldId id="423" r:id="rId86"/>
    <p:sldId id="424" r:id="rId87"/>
    <p:sldId id="425" r:id="rId88"/>
    <p:sldId id="426" r:id="rId89"/>
    <p:sldId id="427" r:id="rId90"/>
    <p:sldId id="428" r:id="rId91"/>
    <p:sldId id="429" r:id="rId92"/>
    <p:sldId id="430" r:id="rId93"/>
    <p:sldId id="431" r:id="rId94"/>
    <p:sldId id="432" r:id="rId95"/>
    <p:sldId id="433" r:id="rId96"/>
    <p:sldId id="434" r:id="rId97"/>
    <p:sldId id="435" r:id="rId98"/>
    <p:sldId id="436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58" r:id="rId110"/>
    <p:sldId id="447" r:id="rId111"/>
    <p:sldId id="448" r:id="rId112"/>
    <p:sldId id="449" r:id="rId113"/>
    <p:sldId id="450" r:id="rId114"/>
    <p:sldId id="451" r:id="rId115"/>
    <p:sldId id="457" r:id="rId116"/>
    <p:sldId id="452" r:id="rId117"/>
    <p:sldId id="453" r:id="rId118"/>
    <p:sldId id="456" r:id="rId119"/>
    <p:sldId id="454" r:id="rId120"/>
    <p:sldId id="455" r:id="rId121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68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82" autoAdjust="0"/>
    <p:restoredTop sz="96028" autoAdjust="0"/>
  </p:normalViewPr>
  <p:slideViewPr>
    <p:cSldViewPr snapToGrid="0">
      <p:cViewPr varScale="1">
        <p:scale>
          <a:sx n="100" d="100"/>
          <a:sy n="100" d="100"/>
        </p:scale>
        <p:origin x="-96" y="-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9241B-8E67-4A13-A093-478F35C7307C}" type="datetimeFigureOut">
              <a:rPr lang="en-US" smtClean="0"/>
              <a:t>12/12/18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6D227-FA3A-4CD4-8F06-9B646F8A83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3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8969B-F016-40CE-99CF-DFD791E60418}" type="datetimeFigureOut">
              <a:rPr lang="en-US" smtClean="0"/>
              <a:t>12/12/18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0B0E-7423-4679-BEC3-E07D28DC8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7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4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0B0E-7423-4679-BEC3-E07D28DC8F3D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049611" y="4673600"/>
            <a:ext cx="8155089" cy="21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050393" y="0"/>
            <a:ext cx="8154307" cy="471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057" y="2157250"/>
            <a:ext cx="7126013" cy="2143864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59936" cy="6858000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00058" y="5136641"/>
            <a:ext cx="7126012" cy="114985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 descr="ODU_sig_REV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57" y="372102"/>
            <a:ext cx="2081050" cy="874892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534400" y="764868"/>
            <a:ext cx="3098800" cy="43092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054348" y="4711700"/>
            <a:ext cx="8132064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1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5645499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56579" y="1741488"/>
            <a:ext cx="5127625" cy="41798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20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5645499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56579" y="1741488"/>
            <a:ext cx="5127625" cy="4179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676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54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076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034093" y="-2654"/>
            <a:ext cx="6157906" cy="686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2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590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642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29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0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621" y="2409059"/>
            <a:ext cx="6862380" cy="230176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132064" y="0"/>
            <a:ext cx="4059936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0620" y="5016500"/>
            <a:ext cx="6875080" cy="12827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46921" y="777568"/>
            <a:ext cx="3458779" cy="3400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20" y="363089"/>
            <a:ext cx="2081048" cy="8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6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60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68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3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0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8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5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6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 - Content and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789" y="0"/>
            <a:ext cx="402535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6" y="365126"/>
            <a:ext cx="3314700" cy="1824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016567" y="0"/>
            <a:ext cx="405993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39739" y="2453054"/>
            <a:ext cx="3314578" cy="375407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8450317" y="2764221"/>
            <a:ext cx="3298771" cy="34698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450317" y="861646"/>
            <a:ext cx="3298771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6153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- Conten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081018" y="0"/>
            <a:ext cx="4115498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907" y="365126"/>
            <a:ext cx="3314700" cy="1824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023181" y="0"/>
            <a:ext cx="405993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525030" y="2453054"/>
            <a:ext cx="3314578" cy="375407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439616" y="2764221"/>
            <a:ext cx="3298771" cy="34698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39616" y="861646"/>
            <a:ext cx="3298771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7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89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60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967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Widescreen Photo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6981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38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651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9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5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2064" y="0"/>
            <a:ext cx="4059936" cy="348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4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Relationship Id="rId3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rownBIG.jpg"/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61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700" r:id="rId10"/>
    <p:sldLayoutId id="2147483666" r:id="rId11"/>
    <p:sldLayoutId id="2147483668" r:id="rId12"/>
    <p:sldLayoutId id="2147483674" r:id="rId13"/>
    <p:sldLayoutId id="2147483675" r:id="rId14"/>
    <p:sldLayoutId id="2147483676" r:id="rId15"/>
    <p:sldLayoutId id="2147483677" r:id="rId16"/>
    <p:sldLayoutId id="2147483659" r:id="rId17"/>
    <p:sldLayoutId id="2147483679" r:id="rId18"/>
    <p:sldLayoutId id="2147483680" r:id="rId19"/>
    <p:sldLayoutId id="2147483681" r:id="rId20"/>
    <p:sldLayoutId id="2147483682" r:id="rId21"/>
    <p:sldLayoutId id="2147483657" r:id="rId22"/>
    <p:sldLayoutId id="2147483687" r:id="rId23"/>
    <p:sldLayoutId id="2147483683" r:id="rId24"/>
    <p:sldLayoutId id="2147483684" r:id="rId25"/>
    <p:sldLayoutId id="2147483685" r:id="rId26"/>
    <p:sldLayoutId id="2147483686" r:id="rId27"/>
    <p:sldLayoutId id="2147483658" r:id="rId28"/>
    <p:sldLayoutId id="2147483665" r:id="rId29"/>
    <p:sldLayoutId id="2147483693" r:id="rId30"/>
    <p:sldLayoutId id="2147483694" r:id="rId31"/>
    <p:sldLayoutId id="2147483698" r:id="rId32"/>
    <p:sldLayoutId id="2147483697" r:id="rId33"/>
    <p:sldLayoutId id="2147483696" r:id="rId34"/>
    <p:sldLayoutId id="2147483695" r:id="rId35"/>
    <p:sldLayoutId id="2147483699" r:id="rId36"/>
    <p:sldLayoutId id="2147483654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4049486" cy="685799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in R and </a:t>
            </a:r>
            <a:r>
              <a:rPr lang="en-US" sz="4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endParaRPr lang="en-US" sz="4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Dominion University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Virginia Modeling, Analysis &amp; Simulation Center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055100" y="714068"/>
            <a:ext cx="2647169" cy="4309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January 30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15" y="1094011"/>
            <a:ext cx="4167250" cy="34727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814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Example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0" y="1064076"/>
            <a:ext cx="10637549" cy="56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334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1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234032"/>
            <a:ext cx="11662109" cy="46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93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1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254367"/>
            <a:ext cx="11112500" cy="49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513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2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144726"/>
            <a:ext cx="10718800" cy="53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14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2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10582"/>
            <a:ext cx="10490200" cy="56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83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2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167808"/>
            <a:ext cx="10922000" cy="52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914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2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155837"/>
            <a:ext cx="10769600" cy="52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29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2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9644"/>
            <a:ext cx="10934700" cy="52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097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2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27111"/>
            <a:ext cx="10845800" cy="53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097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Joining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98600"/>
            <a:ext cx="6400800" cy="4925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147" y="1526288"/>
            <a:ext cx="5323753" cy="49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647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in datasets for new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Courier New"/>
              </a:rPr>
              <a:t>y</a:t>
            </a:r>
            <a:r>
              <a:rPr lang="en-US" sz="3200" b="1" dirty="0" smtClean="0">
                <a:latin typeface="Courier New"/>
              </a:rPr>
              <a:t> = </a:t>
            </a:r>
            <a:r>
              <a:rPr lang="en-US" sz="3200" b="1" dirty="0" err="1" smtClean="0">
                <a:latin typeface="Courier New"/>
              </a:rPr>
              <a:t>read.csv</a:t>
            </a:r>
            <a:r>
              <a:rPr lang="en-US" sz="3200" b="1" dirty="0" smtClean="0">
                <a:latin typeface="Courier New"/>
              </a:rPr>
              <a:t>(“datasets/</a:t>
            </a:r>
            <a:r>
              <a:rPr lang="en-US" sz="3200" b="1" dirty="0" err="1">
                <a:latin typeface="Courier New"/>
              </a:rPr>
              <a:t>y</a:t>
            </a:r>
            <a:r>
              <a:rPr lang="en-US" sz="3200" b="1" dirty="0" err="1" smtClean="0">
                <a:latin typeface="Courier New"/>
              </a:rPr>
              <a:t>.csv</a:t>
            </a:r>
            <a:r>
              <a:rPr lang="en-US" sz="3200" b="1" dirty="0" smtClean="0">
                <a:latin typeface="Courier New"/>
              </a:rPr>
              <a:t>”)</a:t>
            </a:r>
          </a:p>
          <a:p>
            <a:r>
              <a:rPr lang="en-US" sz="3200" b="1" dirty="0">
                <a:latin typeface="Courier New"/>
              </a:rPr>
              <a:t>z</a:t>
            </a:r>
            <a:r>
              <a:rPr lang="en-US" sz="3200" b="1" dirty="0" smtClean="0">
                <a:latin typeface="Courier New"/>
              </a:rPr>
              <a:t> = </a:t>
            </a:r>
            <a:r>
              <a:rPr lang="en-US" sz="3200" b="1" dirty="0" err="1" smtClean="0">
                <a:latin typeface="Courier New"/>
              </a:rPr>
              <a:t>read.csv</a:t>
            </a:r>
            <a:r>
              <a:rPr lang="en-US" sz="3200" b="1" dirty="0" smtClean="0">
                <a:latin typeface="Courier New"/>
              </a:rPr>
              <a:t>(“datasets/</a:t>
            </a:r>
            <a:r>
              <a:rPr lang="en-US" sz="3200" b="1" dirty="0" err="1">
                <a:latin typeface="Courier New"/>
              </a:rPr>
              <a:t>z</a:t>
            </a:r>
            <a:r>
              <a:rPr lang="en-US" sz="3200" b="1" dirty="0" err="1" smtClean="0">
                <a:latin typeface="Courier New"/>
              </a:rPr>
              <a:t>.csv</a:t>
            </a:r>
            <a:r>
              <a:rPr lang="en-US" sz="3200" b="1" dirty="0" smtClean="0">
                <a:latin typeface="Courier New"/>
              </a:rPr>
              <a:t>”)</a:t>
            </a:r>
            <a:endParaRPr lang="en-US" sz="3200" b="1" dirty="0">
              <a:latin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26" y="2971800"/>
            <a:ext cx="3051094" cy="345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99" y="2963832"/>
            <a:ext cx="3420867" cy="34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6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Example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6" y="1194432"/>
            <a:ext cx="10444222" cy="55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877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Data Sets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2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137087"/>
            <a:ext cx="11252200" cy="52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84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Data Sets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2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136836"/>
            <a:ext cx="10874254" cy="53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2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Data Sets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2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160946"/>
            <a:ext cx="10985500" cy="55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775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Data Sets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3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105927"/>
            <a:ext cx="10972800" cy="52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52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Data Sets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3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082706"/>
            <a:ext cx="11328400" cy="52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711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in datasets for new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Courier New"/>
              </a:rPr>
              <a:t>songs = </a:t>
            </a:r>
            <a:r>
              <a:rPr lang="en-US" sz="3200" b="1" dirty="0" err="1" smtClean="0">
                <a:latin typeface="Courier New"/>
              </a:rPr>
              <a:t>read.csv</a:t>
            </a:r>
            <a:r>
              <a:rPr lang="en-US" sz="3200" b="1" dirty="0" smtClean="0">
                <a:latin typeface="Courier New"/>
              </a:rPr>
              <a:t>(“datasets/</a:t>
            </a:r>
            <a:r>
              <a:rPr lang="en-US" sz="3200" b="1" dirty="0" err="1" smtClean="0">
                <a:latin typeface="Courier New"/>
              </a:rPr>
              <a:t>songs.csv</a:t>
            </a:r>
            <a:r>
              <a:rPr lang="en-US" sz="3200" b="1" dirty="0" smtClean="0">
                <a:latin typeface="Courier New"/>
              </a:rPr>
              <a:t>”)</a:t>
            </a:r>
          </a:p>
          <a:p>
            <a:r>
              <a:rPr lang="en-US" sz="3200" b="1" dirty="0" smtClean="0">
                <a:latin typeface="Courier New"/>
              </a:rPr>
              <a:t>artists = </a:t>
            </a:r>
            <a:r>
              <a:rPr lang="en-US" sz="3200" b="1" dirty="0" err="1" smtClean="0">
                <a:latin typeface="Courier New"/>
              </a:rPr>
              <a:t>read.csv</a:t>
            </a:r>
            <a:r>
              <a:rPr lang="en-US" sz="3200" b="1" dirty="0" smtClean="0">
                <a:latin typeface="Courier New"/>
              </a:rPr>
              <a:t>(“datasets/</a:t>
            </a:r>
            <a:r>
              <a:rPr lang="en-US" sz="3200" b="1" dirty="0" err="1" smtClean="0">
                <a:latin typeface="Courier New"/>
              </a:rPr>
              <a:t>artists.csv</a:t>
            </a:r>
            <a:r>
              <a:rPr lang="en-US" sz="3200" b="1" dirty="0" smtClean="0">
                <a:latin typeface="Courier New"/>
              </a:rPr>
              <a:t>”)</a:t>
            </a:r>
            <a:endParaRPr lang="en-US" sz="3200" b="1" dirty="0">
              <a:latin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831706"/>
            <a:ext cx="5257800" cy="367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829286"/>
            <a:ext cx="4000499" cy="36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376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Data Sets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3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1138506"/>
            <a:ext cx="10756905" cy="53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300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Data Sets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3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67900"/>
            <a:ext cx="11036300" cy="526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120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Data Sets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221181"/>
            <a:ext cx="10998200" cy="55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231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Data Sets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3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249124"/>
            <a:ext cx="11557538" cy="48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9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Example Datasets and EDAWR package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7" y="1160033"/>
            <a:ext cx="10381354" cy="5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615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Learning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4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77653"/>
            <a:ext cx="10845800" cy="51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3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Example Datasets and EDAWR package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1" y="1091388"/>
            <a:ext cx="10637548" cy="568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63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Example Datasets and EDAWR package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3" y="1315274"/>
            <a:ext cx="11064705" cy="50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5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2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0" y="1184595"/>
            <a:ext cx="11022624" cy="51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21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lide2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3" y="1274965"/>
            <a:ext cx="10283814" cy="5402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573" y="1370656"/>
            <a:ext cx="4626101" cy="53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1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2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9" y="1321793"/>
            <a:ext cx="10967771" cy="512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2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5" y="1202742"/>
            <a:ext cx="11563936" cy="52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6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2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3" y="1279765"/>
            <a:ext cx="10725567" cy="554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Packages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lid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29" y="1278692"/>
            <a:ext cx="8671653" cy="52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2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4" y="1264110"/>
            <a:ext cx="10977045" cy="53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7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2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9" y="1295761"/>
            <a:ext cx="10951895" cy="544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2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" y="1203234"/>
            <a:ext cx="10951898" cy="54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18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2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1" y="1088466"/>
            <a:ext cx="11059635" cy="55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4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3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6" y="1094381"/>
            <a:ext cx="10972328" cy="55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3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0" y="1166197"/>
            <a:ext cx="10959175" cy="55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0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3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9" y="1083930"/>
            <a:ext cx="11286312" cy="558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2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43" y="1166993"/>
            <a:ext cx="11001586" cy="54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8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3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" y="1092110"/>
            <a:ext cx="10947181" cy="56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49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3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1" y="1152322"/>
            <a:ext cx="10964471" cy="55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2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Cheat Sheet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lide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57" y="1169458"/>
            <a:ext cx="7507801" cy="56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4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3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1" y="1228887"/>
            <a:ext cx="11039914" cy="55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34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3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2" y="1207806"/>
            <a:ext cx="10716436" cy="54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2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3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7" y="1170728"/>
            <a:ext cx="10851305" cy="54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75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3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2" y="1400715"/>
            <a:ext cx="10947181" cy="49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93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4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9" y="1318927"/>
            <a:ext cx="10939322" cy="53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7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4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2" y="1137827"/>
            <a:ext cx="10933470" cy="536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73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4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6" y="1249065"/>
            <a:ext cx="10997476" cy="53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4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5" y="1323914"/>
            <a:ext cx="10876452" cy="53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23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using gather() to get tidy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4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1" y="1143386"/>
            <a:ext cx="11052490" cy="54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36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4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7" y="1183622"/>
            <a:ext cx="9317285" cy="55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Ground Rules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40" y="1468190"/>
            <a:ext cx="3998511" cy="4664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79" y="1492532"/>
            <a:ext cx="6947119" cy="463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6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lide4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4" y="1107791"/>
            <a:ext cx="10796293" cy="54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44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4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6" y="1193847"/>
            <a:ext cx="10863880" cy="55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23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3" y="1204023"/>
            <a:ext cx="10861400" cy="55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8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5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4" y="1098706"/>
            <a:ext cx="10984902" cy="56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33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5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1" y="1057160"/>
            <a:ext cx="10921024" cy="56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28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5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8" y="1159501"/>
            <a:ext cx="10859162" cy="55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37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5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7" y="1152340"/>
            <a:ext cx="10877381" cy="55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16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5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0" y="1226822"/>
            <a:ext cx="10712992" cy="54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1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lide5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4" y="1374479"/>
            <a:ext cx="10298052" cy="52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41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5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2" y="1283900"/>
            <a:ext cx="10662697" cy="54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Tibble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vs.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data.frames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2" y="1373086"/>
            <a:ext cx="9652065" cy="52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31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5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5" y="1212324"/>
            <a:ext cx="10788435" cy="550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24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6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0" y="1148652"/>
            <a:ext cx="11002192" cy="55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4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1" y="1391021"/>
            <a:ext cx="11022120" cy="51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57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6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2" y="1145627"/>
            <a:ext cx="10926749" cy="54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17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6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4" y="1163338"/>
            <a:ext cx="10984902" cy="54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3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6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2" y="1194095"/>
            <a:ext cx="10964731" cy="54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96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6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7" y="1142348"/>
            <a:ext cx="10808295" cy="532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49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tidy data with pollution data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6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3" y="1266571"/>
            <a:ext cx="10834015" cy="53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25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unite() and separate()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6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0" y="1186985"/>
            <a:ext cx="11136312" cy="52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3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separate()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6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" y="1221986"/>
            <a:ext cx="11065062" cy="51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3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View()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7" y="1284768"/>
            <a:ext cx="10870531" cy="54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56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unite()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6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1" y="1235415"/>
            <a:ext cx="11027979" cy="52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18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7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" y="1260734"/>
            <a:ext cx="11090843" cy="53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76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7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106936"/>
            <a:ext cx="11150600" cy="5325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28452"/>
            <a:ext cx="2362200" cy="27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1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to access information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7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288528"/>
            <a:ext cx="11111872" cy="52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89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select()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7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87328"/>
            <a:ext cx="11023600" cy="542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57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select()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7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107838"/>
            <a:ext cx="10769600" cy="55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22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select()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lide7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138444"/>
            <a:ext cx="10731500" cy="54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0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select()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7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096116"/>
            <a:ext cx="10960100" cy="55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7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filter()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7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089170"/>
            <a:ext cx="11176000" cy="532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93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filter()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8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075600"/>
            <a:ext cx="11008750" cy="53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1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Why Its Important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lide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4" y="1302340"/>
            <a:ext cx="10933902" cy="5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233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filter()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8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32200"/>
            <a:ext cx="11226800" cy="53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42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mutate()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8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40526"/>
            <a:ext cx="11125200" cy="507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2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mutate()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lide8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" y="1128642"/>
            <a:ext cx="11459349" cy="511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29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summarise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8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143470"/>
            <a:ext cx="11303000" cy="51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0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summarise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8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333968"/>
            <a:ext cx="11658600" cy="50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297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summarise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8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9024"/>
            <a:ext cx="11099800" cy="52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8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arrange()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8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217300"/>
            <a:ext cx="11709400" cy="519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93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arrange()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8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39554"/>
            <a:ext cx="11303000" cy="49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16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arrange()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9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1223716"/>
            <a:ext cx="11844659" cy="50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442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arrange()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9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143000"/>
            <a:ext cx="11341100" cy="50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Preferred R Format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4" y="1212010"/>
            <a:ext cx="10343632" cy="53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26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Wrangling: arrange()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218734"/>
            <a:ext cx="11785600" cy="51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22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aside: The pipe operator %&gt;%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382988"/>
            <a:ext cx="4647336" cy="5386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0" y="1790700"/>
            <a:ext cx="6527800" cy="455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93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in datasets for %&gt;%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 smtClean="0">
                <a:latin typeface="Courier New"/>
              </a:rPr>
              <a:t>tb</a:t>
            </a:r>
            <a:r>
              <a:rPr lang="en-US" sz="3200" b="1" dirty="0" smtClean="0">
                <a:latin typeface="Courier New"/>
              </a:rPr>
              <a:t> = </a:t>
            </a:r>
            <a:r>
              <a:rPr lang="en-US" sz="3200" b="1" dirty="0" err="1" smtClean="0">
                <a:latin typeface="Courier New"/>
              </a:rPr>
              <a:t>read.csv</a:t>
            </a:r>
            <a:r>
              <a:rPr lang="en-US" sz="3200" b="1" dirty="0" smtClean="0">
                <a:latin typeface="Courier New"/>
              </a:rPr>
              <a:t>(“datasets/</a:t>
            </a:r>
            <a:r>
              <a:rPr lang="en-US" sz="3200" b="1" dirty="0" err="1" smtClean="0">
                <a:latin typeface="Courier New"/>
              </a:rPr>
              <a:t>tb.csv</a:t>
            </a:r>
            <a:r>
              <a:rPr lang="en-US" sz="3200" b="1" dirty="0" smtClean="0">
                <a:latin typeface="Courier New"/>
              </a:rPr>
              <a:t>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127241"/>
            <a:ext cx="6718300" cy="44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30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pipe operator: %&gt;%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lide9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249400"/>
            <a:ext cx="10985500" cy="52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00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pipe operator: %&gt;%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9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113817"/>
            <a:ext cx="11341100" cy="528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883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pipe operator: %&gt;%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9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83812"/>
            <a:ext cx="11430000" cy="51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7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pipe operator: %&gt;%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090412"/>
            <a:ext cx="11404600" cy="53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73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pipe operator: %&gt;%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00722"/>
            <a:ext cx="11485043" cy="5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85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pipe operator: %&gt;%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122607"/>
            <a:ext cx="10642600" cy="51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878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pipe operator: %&gt;%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0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210229"/>
            <a:ext cx="10896600" cy="52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9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First Read In The Datasets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3175000"/>
            <a:ext cx="10949874" cy="32512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11536485" cy="4708648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Courier New"/>
              </a:rPr>
              <a:t>storms = </a:t>
            </a:r>
            <a:r>
              <a:rPr lang="en-US" sz="3000" b="1" dirty="0" err="1" smtClean="0">
                <a:latin typeface="Courier New"/>
              </a:rPr>
              <a:t>read.csv</a:t>
            </a:r>
            <a:r>
              <a:rPr lang="en-US" sz="3000" b="1" dirty="0" smtClean="0">
                <a:latin typeface="Courier New"/>
              </a:rPr>
              <a:t>(“datasets/</a:t>
            </a:r>
            <a:r>
              <a:rPr lang="en-US" sz="3000" b="1" dirty="0" err="1" smtClean="0">
                <a:latin typeface="Courier New"/>
              </a:rPr>
              <a:t>storms.csv</a:t>
            </a:r>
            <a:r>
              <a:rPr lang="en-US" sz="3000" b="1" dirty="0" smtClean="0">
                <a:latin typeface="Courier New"/>
              </a:rPr>
              <a:t>”)</a:t>
            </a:r>
          </a:p>
          <a:p>
            <a:r>
              <a:rPr lang="en-US" sz="3000" b="1" dirty="0">
                <a:latin typeface="Courier New"/>
              </a:rPr>
              <a:t>c</a:t>
            </a:r>
            <a:r>
              <a:rPr lang="en-US" sz="3000" b="1" dirty="0" smtClean="0">
                <a:latin typeface="Courier New"/>
              </a:rPr>
              <a:t>ases = </a:t>
            </a:r>
            <a:r>
              <a:rPr lang="en-US" sz="3000" b="1" dirty="0" err="1" smtClean="0">
                <a:latin typeface="Courier New"/>
              </a:rPr>
              <a:t>read.csv</a:t>
            </a:r>
            <a:r>
              <a:rPr lang="en-US" sz="3000" b="1" dirty="0" smtClean="0">
                <a:latin typeface="Courier New"/>
              </a:rPr>
              <a:t>(“datasets/</a:t>
            </a:r>
            <a:r>
              <a:rPr lang="en-US" sz="3000" b="1" dirty="0" err="1" smtClean="0">
                <a:latin typeface="Courier New"/>
              </a:rPr>
              <a:t>cases.csv</a:t>
            </a:r>
            <a:r>
              <a:rPr lang="en-US" sz="3000" b="1" dirty="0" smtClean="0">
                <a:latin typeface="Courier New"/>
              </a:rPr>
              <a:t>”)</a:t>
            </a:r>
          </a:p>
          <a:p>
            <a:r>
              <a:rPr lang="en-US" sz="3000" b="1" dirty="0">
                <a:latin typeface="Courier New"/>
              </a:rPr>
              <a:t>p</a:t>
            </a:r>
            <a:r>
              <a:rPr lang="en-US" sz="3000" b="1" dirty="0" smtClean="0">
                <a:latin typeface="Courier New"/>
              </a:rPr>
              <a:t>ollution = </a:t>
            </a:r>
            <a:r>
              <a:rPr lang="en-US" sz="3000" b="1" dirty="0" err="1" smtClean="0">
                <a:latin typeface="Courier New"/>
              </a:rPr>
              <a:t>read.csv</a:t>
            </a:r>
            <a:r>
              <a:rPr lang="en-US" sz="3000" b="1" dirty="0" smtClean="0">
                <a:latin typeface="Courier New"/>
              </a:rPr>
              <a:t>(“datasets/</a:t>
            </a:r>
            <a:r>
              <a:rPr lang="en-US" sz="3000" b="1" dirty="0" err="1" smtClean="0">
                <a:latin typeface="Courier New"/>
              </a:rPr>
              <a:t>pollution.csv</a:t>
            </a:r>
            <a:r>
              <a:rPr lang="en-US" sz="3000" b="1" dirty="0" smtClean="0">
                <a:latin typeface="Courier New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2042648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pipe operator: %&gt;%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232135"/>
            <a:ext cx="10871200" cy="52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646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844314"/>
            <a:ext cx="11785600" cy="54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0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162820"/>
            <a:ext cx="11303000" cy="52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401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0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194296"/>
            <a:ext cx="10782300" cy="52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55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1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115044"/>
            <a:ext cx="10566400" cy="53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782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organize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tbls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groups based on a column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1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120886"/>
            <a:ext cx="10711576" cy="56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02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organize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tbls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groups based on a column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1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129723"/>
            <a:ext cx="10960100" cy="52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763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lide11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139182"/>
            <a:ext cx="10972800" cy="53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878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lide11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116264"/>
            <a:ext cx="10782300" cy="55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4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go from 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smaller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summary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lide11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118904"/>
            <a:ext cx="10820400" cy="55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69859"/>
      </p:ext>
    </p:extLst>
  </p:cSld>
  <p:clrMapOvr>
    <a:masterClrMapping/>
  </p:clrMapOvr>
</p:sld>
</file>

<file path=ppt/theme/theme1.xml><?xml version="1.0" encoding="utf-8"?>
<a:theme xmlns:a="http://schemas.openxmlformats.org/drawingml/2006/main" name="ODU Grid Theme">
  <a:themeElements>
    <a:clrScheme name="Custom 1">
      <a:dk1>
        <a:srgbClr val="043657"/>
      </a:dk1>
      <a:lt1>
        <a:sysClr val="window" lastClr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1249</Words>
  <Application>Microsoft Macintosh PowerPoint</Application>
  <PresentationFormat>Custom</PresentationFormat>
  <Paragraphs>482</Paragraphs>
  <Slides>120</Slides>
  <Notes>117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ODU Grid Theme</vt:lpstr>
      <vt:lpstr>Data Wrangling in R and RStudio</vt:lpstr>
      <vt:lpstr>Data Wrangling Packages</vt:lpstr>
      <vt:lpstr>Data Wrangling Cheat Sheet</vt:lpstr>
      <vt:lpstr>Data Wrangling Ground Rules</vt:lpstr>
      <vt:lpstr>Data Wrangling: Tibble (tbl) vs. data.frames (df)</vt:lpstr>
      <vt:lpstr>Data Wrangling: View() in RStudio</vt:lpstr>
      <vt:lpstr>Data Wrangling: Why Its Important</vt:lpstr>
      <vt:lpstr>Data Wrangling: Preferred R Format</vt:lpstr>
      <vt:lpstr>Data Wrangling: First Read In The Datasets</vt:lpstr>
      <vt:lpstr>Data Wrangling: Example Datasets</vt:lpstr>
      <vt:lpstr>Data Wrangling: Example Datasets</vt:lpstr>
      <vt:lpstr>Data Wrangling: Example Datasets and EDAWR package</vt:lpstr>
      <vt:lpstr>Data Wrangling: Example Datasets and EDAWR package</vt:lpstr>
      <vt:lpstr>Data Wrangling: Example Datasets and EDAWR package</vt:lpstr>
      <vt:lpstr>Data Wrangling: Tidy data</vt:lpstr>
      <vt:lpstr>Data Wrangling: tidyr</vt:lpstr>
      <vt:lpstr>Data Wrangling: Tidy data with tidyr</vt:lpstr>
      <vt:lpstr>Data Wrangling: tidy data</vt:lpstr>
      <vt:lpstr>Data Wrangling: tidy data</vt:lpstr>
      <vt:lpstr>Data Wrangling: tidy data</vt:lpstr>
      <vt:lpstr>Data Wrangling: tidy data</vt:lpstr>
      <vt:lpstr>Data Wrangling: tidy data</vt:lpstr>
      <vt:lpstr>Data Wrangling: tidy data</vt:lpstr>
      <vt:lpstr>Data Wrangling: tidy data</vt:lpstr>
      <vt:lpstr>Data Wrangling: tidy data</vt:lpstr>
      <vt:lpstr>Data Wrangling: tidy data</vt:lpstr>
      <vt:lpstr>Data Wrangling: tidy data</vt:lpstr>
      <vt:lpstr>Data Wrangling: tidy data</vt:lpstr>
      <vt:lpstr>Data Wrangling: using gather() to get tidy data</vt:lpstr>
      <vt:lpstr>Data Wrangling: using gather() to get tidy data</vt:lpstr>
      <vt:lpstr>Data Wrangling: using gather() to get tidy data</vt:lpstr>
      <vt:lpstr>Data Wrangling: using gather() to get tidy data</vt:lpstr>
      <vt:lpstr>Data Wrangling: using gather() to get tidy data</vt:lpstr>
      <vt:lpstr>Data Wrangling: using gather() to get tidy data</vt:lpstr>
      <vt:lpstr>Data Wrangling: using gather() to get tidy data</vt:lpstr>
      <vt:lpstr>Data Wrangling: using gather() to get tidy data</vt:lpstr>
      <vt:lpstr>Data Wrangling: using gather() to get tidy data</vt:lpstr>
      <vt:lpstr>Data Wrangling: using gather() to get tidy data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tidy data with pollution data set</vt:lpstr>
      <vt:lpstr>Data Wrangling: unite() and separate()</vt:lpstr>
      <vt:lpstr>Data Wrangling: separate()</vt:lpstr>
      <vt:lpstr>Data Wrangling: unite()</vt:lpstr>
      <vt:lpstr>Data Wrangling: tidyr</vt:lpstr>
      <vt:lpstr>Data Wrangling: dplyr</vt:lpstr>
      <vt:lpstr>Data Wrangling: dplyr operations to access information </vt:lpstr>
      <vt:lpstr>Data Wrangling: select()</vt:lpstr>
      <vt:lpstr>Data Wrangling: select()</vt:lpstr>
      <vt:lpstr>Data Wrangling: select()</vt:lpstr>
      <vt:lpstr>Data Wrangling: select()</vt:lpstr>
      <vt:lpstr>Data Wrangling: filter()</vt:lpstr>
      <vt:lpstr>Data Wrangling: filter()</vt:lpstr>
      <vt:lpstr>Data Wrangling: filter()</vt:lpstr>
      <vt:lpstr>Data Wrangling: mutate()</vt:lpstr>
      <vt:lpstr>Data Wrangling: mutate()</vt:lpstr>
      <vt:lpstr>Data Wrangling: summarise()</vt:lpstr>
      <vt:lpstr>Data Wrangling: summarise()</vt:lpstr>
      <vt:lpstr>Data Wrangling: summarise()</vt:lpstr>
      <vt:lpstr>Data Wrangling: arrange()</vt:lpstr>
      <vt:lpstr>Data Wrangling: arrange()</vt:lpstr>
      <vt:lpstr>Data Wrangling: arrange()</vt:lpstr>
      <vt:lpstr>Data Wrangling: arrange()</vt:lpstr>
      <vt:lpstr>Data Wrangling: arrange()</vt:lpstr>
      <vt:lpstr>An aside: The pipe operator %&gt;%</vt:lpstr>
      <vt:lpstr>Reading in datasets for %&gt;% aside</vt:lpstr>
      <vt:lpstr>The pipe operator: %&gt;%</vt:lpstr>
      <vt:lpstr>The pipe operator: %&gt;%</vt:lpstr>
      <vt:lpstr>The pipe operator: %&gt;%</vt:lpstr>
      <vt:lpstr>The pipe operator: %&gt;%</vt:lpstr>
      <vt:lpstr>The pipe operator: %&gt;%</vt:lpstr>
      <vt:lpstr>The pipe operator: %&gt;%</vt:lpstr>
      <vt:lpstr>The pipe operator: %&gt;%</vt:lpstr>
      <vt:lpstr>The pipe operator: %&gt;%</vt:lpstr>
      <vt:lpstr>PowerPoint Presentation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We can organize tbls by groups based on a column</vt:lpstr>
      <vt:lpstr>We can organize tbls by groups based on a column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We can go from one tbl to a smaller tbl with summary measures</vt:lpstr>
      <vt:lpstr>Joining Data</vt:lpstr>
      <vt:lpstr>Reading in datasets for new examples</vt:lpstr>
      <vt:lpstr>Combining Data Sets in dplyr</vt:lpstr>
      <vt:lpstr>Combining Data Sets in dplyr</vt:lpstr>
      <vt:lpstr>Combining Data Sets in dplyr</vt:lpstr>
      <vt:lpstr>Combining Data Sets in dplyr</vt:lpstr>
      <vt:lpstr>Combining Data Sets in dplyr</vt:lpstr>
      <vt:lpstr>Reading in datasets for new examples</vt:lpstr>
      <vt:lpstr>Combining Data Sets in dplyr</vt:lpstr>
      <vt:lpstr>Combining Data Sets in dplyr</vt:lpstr>
      <vt:lpstr>Combining Data Sets in dplyr</vt:lpstr>
      <vt:lpstr>Combining Data Sets in dplyr</vt:lpstr>
      <vt:lpstr>Further Learning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Sullivan</dc:creator>
  <cp:lastModifiedBy>Ross Gore</cp:lastModifiedBy>
  <cp:revision>231</cp:revision>
  <cp:lastPrinted>2017-09-05T14:30:26Z</cp:lastPrinted>
  <dcterms:created xsi:type="dcterms:W3CDTF">2016-11-25T15:27:32Z</dcterms:created>
  <dcterms:modified xsi:type="dcterms:W3CDTF">2018-12-12T19:08:07Z</dcterms:modified>
</cp:coreProperties>
</file>